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77AAE8-8A8B-4E94-92F4-56E0FABB78BC}" v="7" dt="2025-02-28T20:40:34.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60" d="100"/>
          <a:sy n="160" d="100"/>
        </p:scale>
        <p:origin x="26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orio, Juan R. (CDC/OD/OPHDST/NCHS)" userId="e74f6e73-1575-4294-b9f4-7da21bcc71c7" providerId="ADAL" clId="{D377AAE8-8A8B-4E94-92F4-56E0FABB78BC}"/>
    <pc:docChg chg="modSld">
      <pc:chgData name="Albertorio, Juan R. (CDC/OD/OPHDST/NCHS)" userId="e74f6e73-1575-4294-b9f4-7da21bcc71c7" providerId="ADAL" clId="{D377AAE8-8A8B-4E94-92F4-56E0FABB78BC}" dt="2025-03-03T14:55:19.374" v="71" actId="1076"/>
      <pc:docMkLst>
        <pc:docMk/>
      </pc:docMkLst>
      <pc:sldChg chg="modSp mod">
        <pc:chgData name="Albertorio, Juan R. (CDC/OD/OPHDST/NCHS)" userId="e74f6e73-1575-4294-b9f4-7da21bcc71c7" providerId="ADAL" clId="{D377AAE8-8A8B-4E94-92F4-56E0FABB78BC}" dt="2025-03-03T14:55:19.374" v="71" actId="1076"/>
        <pc:sldMkLst>
          <pc:docMk/>
          <pc:sldMk cId="3037076453" sldId="259"/>
        </pc:sldMkLst>
        <pc:spChg chg="mod">
          <ac:chgData name="Albertorio, Juan R. (CDC/OD/OPHDST/NCHS)" userId="e74f6e73-1575-4294-b9f4-7da21bcc71c7" providerId="ADAL" clId="{D377AAE8-8A8B-4E94-92F4-56E0FABB78BC}" dt="2025-03-03T14:55:14.739" v="70" actId="20577"/>
          <ac:spMkLst>
            <pc:docMk/>
            <pc:sldMk cId="3037076453" sldId="259"/>
            <ac:spMk id="3" creationId="{CDA6F6D8-D20A-E454-D00F-5E91AC3F7A1C}"/>
          </ac:spMkLst>
        </pc:spChg>
        <pc:picChg chg="mod">
          <ac:chgData name="Albertorio, Juan R. (CDC/OD/OPHDST/NCHS)" userId="e74f6e73-1575-4294-b9f4-7da21bcc71c7" providerId="ADAL" clId="{D377AAE8-8A8B-4E94-92F4-56E0FABB78BC}" dt="2025-03-03T14:55:19.374" v="71" actId="1076"/>
          <ac:picMkLst>
            <pc:docMk/>
            <pc:sldMk cId="3037076453" sldId="259"/>
            <ac:picMk id="8" creationId="{7ACF0BF0-6009-1B8C-119C-71D6FD76750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42637-559D-3878-0E6F-19D9B122BF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4EBAEE-B20F-182E-C3AD-CF6E41913F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4EA5F3-DE12-0CE6-C4CA-675AA2305387}"/>
              </a:ext>
            </a:extLst>
          </p:cNvPr>
          <p:cNvSpPr>
            <a:spLocks noGrp="1"/>
          </p:cNvSpPr>
          <p:nvPr>
            <p:ph type="dt" sz="half" idx="10"/>
          </p:nvPr>
        </p:nvSpPr>
        <p:spPr/>
        <p:txBody>
          <a:bodyPr/>
          <a:lstStyle/>
          <a:p>
            <a:fld id="{D1F8938C-1021-4821-9A8B-0AC713DEAFBE}" type="datetimeFigureOut">
              <a:rPr lang="en-US" smtClean="0"/>
              <a:t>3/3/2025</a:t>
            </a:fld>
            <a:endParaRPr lang="en-US"/>
          </a:p>
        </p:txBody>
      </p:sp>
      <p:sp>
        <p:nvSpPr>
          <p:cNvPr id="5" name="Footer Placeholder 4">
            <a:extLst>
              <a:ext uri="{FF2B5EF4-FFF2-40B4-BE49-F238E27FC236}">
                <a16:creationId xmlns:a16="http://schemas.microsoft.com/office/drawing/2014/main" id="{342837E2-889C-5592-E8C2-8CA356BE5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A1815-3115-EF3B-381F-48329C21E854}"/>
              </a:ext>
            </a:extLst>
          </p:cNvPr>
          <p:cNvSpPr>
            <a:spLocks noGrp="1"/>
          </p:cNvSpPr>
          <p:nvPr>
            <p:ph type="sldNum" sz="quarter" idx="12"/>
          </p:nvPr>
        </p:nvSpPr>
        <p:spPr/>
        <p:txBody>
          <a:bodyPr/>
          <a:lstStyle/>
          <a:p>
            <a:fld id="{76CCF584-E405-420F-9B0D-074D0AA89644}" type="slidenum">
              <a:rPr lang="en-US" smtClean="0"/>
              <a:t>‹#›</a:t>
            </a:fld>
            <a:endParaRPr lang="en-US"/>
          </a:p>
        </p:txBody>
      </p:sp>
    </p:spTree>
    <p:extLst>
      <p:ext uri="{BB962C8B-B14F-4D97-AF65-F5344CB8AC3E}">
        <p14:creationId xmlns:p14="http://schemas.microsoft.com/office/powerpoint/2010/main" val="4140501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FC64-7370-3ACD-494A-B609ECEA44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C3844F-D811-9D02-285A-D8BCC1BD17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E9544-24C6-00AD-F6CD-02F1EE410A95}"/>
              </a:ext>
            </a:extLst>
          </p:cNvPr>
          <p:cNvSpPr>
            <a:spLocks noGrp="1"/>
          </p:cNvSpPr>
          <p:nvPr>
            <p:ph type="dt" sz="half" idx="10"/>
          </p:nvPr>
        </p:nvSpPr>
        <p:spPr/>
        <p:txBody>
          <a:bodyPr/>
          <a:lstStyle/>
          <a:p>
            <a:fld id="{D1F8938C-1021-4821-9A8B-0AC713DEAFBE}" type="datetimeFigureOut">
              <a:rPr lang="en-US" smtClean="0"/>
              <a:t>3/3/2025</a:t>
            </a:fld>
            <a:endParaRPr lang="en-US"/>
          </a:p>
        </p:txBody>
      </p:sp>
      <p:sp>
        <p:nvSpPr>
          <p:cNvPr id="5" name="Footer Placeholder 4">
            <a:extLst>
              <a:ext uri="{FF2B5EF4-FFF2-40B4-BE49-F238E27FC236}">
                <a16:creationId xmlns:a16="http://schemas.microsoft.com/office/drawing/2014/main" id="{8BD9CE5F-A039-F1B5-004A-2DB3CD554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A198B-BCCA-FA64-ECF9-195B04924EAE}"/>
              </a:ext>
            </a:extLst>
          </p:cNvPr>
          <p:cNvSpPr>
            <a:spLocks noGrp="1"/>
          </p:cNvSpPr>
          <p:nvPr>
            <p:ph type="sldNum" sz="quarter" idx="12"/>
          </p:nvPr>
        </p:nvSpPr>
        <p:spPr/>
        <p:txBody>
          <a:bodyPr/>
          <a:lstStyle/>
          <a:p>
            <a:fld id="{76CCF584-E405-420F-9B0D-074D0AA89644}" type="slidenum">
              <a:rPr lang="en-US" smtClean="0"/>
              <a:t>‹#›</a:t>
            </a:fld>
            <a:endParaRPr lang="en-US"/>
          </a:p>
        </p:txBody>
      </p:sp>
    </p:spTree>
    <p:extLst>
      <p:ext uri="{BB962C8B-B14F-4D97-AF65-F5344CB8AC3E}">
        <p14:creationId xmlns:p14="http://schemas.microsoft.com/office/powerpoint/2010/main" val="3575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A6E0DC-9464-C0F3-6481-F580B991AB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1D5B22-2F61-4304-CE47-69DFBCD928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51E30-2B6C-7C14-559F-C20736AEAC9E}"/>
              </a:ext>
            </a:extLst>
          </p:cNvPr>
          <p:cNvSpPr>
            <a:spLocks noGrp="1"/>
          </p:cNvSpPr>
          <p:nvPr>
            <p:ph type="dt" sz="half" idx="10"/>
          </p:nvPr>
        </p:nvSpPr>
        <p:spPr/>
        <p:txBody>
          <a:bodyPr/>
          <a:lstStyle/>
          <a:p>
            <a:fld id="{D1F8938C-1021-4821-9A8B-0AC713DEAFBE}" type="datetimeFigureOut">
              <a:rPr lang="en-US" smtClean="0"/>
              <a:t>3/3/2025</a:t>
            </a:fld>
            <a:endParaRPr lang="en-US"/>
          </a:p>
        </p:txBody>
      </p:sp>
      <p:sp>
        <p:nvSpPr>
          <p:cNvPr id="5" name="Footer Placeholder 4">
            <a:extLst>
              <a:ext uri="{FF2B5EF4-FFF2-40B4-BE49-F238E27FC236}">
                <a16:creationId xmlns:a16="http://schemas.microsoft.com/office/drawing/2014/main" id="{70735F90-9A51-210B-9684-180608DE6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F56C7-6F08-5CE9-3B9F-671A8C3446B0}"/>
              </a:ext>
            </a:extLst>
          </p:cNvPr>
          <p:cNvSpPr>
            <a:spLocks noGrp="1"/>
          </p:cNvSpPr>
          <p:nvPr>
            <p:ph type="sldNum" sz="quarter" idx="12"/>
          </p:nvPr>
        </p:nvSpPr>
        <p:spPr/>
        <p:txBody>
          <a:bodyPr/>
          <a:lstStyle/>
          <a:p>
            <a:fld id="{76CCF584-E405-420F-9B0D-074D0AA89644}" type="slidenum">
              <a:rPr lang="en-US" smtClean="0"/>
              <a:t>‹#›</a:t>
            </a:fld>
            <a:endParaRPr lang="en-US"/>
          </a:p>
        </p:txBody>
      </p:sp>
    </p:spTree>
    <p:extLst>
      <p:ext uri="{BB962C8B-B14F-4D97-AF65-F5344CB8AC3E}">
        <p14:creationId xmlns:p14="http://schemas.microsoft.com/office/powerpoint/2010/main" val="175166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EDE65-E619-A9DD-6076-0A7D8F1DF0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D68C0F-585C-CFBB-DD69-850410E393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60BA2-048F-EAEE-1B32-E142C7BEF59C}"/>
              </a:ext>
            </a:extLst>
          </p:cNvPr>
          <p:cNvSpPr>
            <a:spLocks noGrp="1"/>
          </p:cNvSpPr>
          <p:nvPr>
            <p:ph type="dt" sz="half" idx="10"/>
          </p:nvPr>
        </p:nvSpPr>
        <p:spPr/>
        <p:txBody>
          <a:bodyPr/>
          <a:lstStyle/>
          <a:p>
            <a:fld id="{D1F8938C-1021-4821-9A8B-0AC713DEAFBE}" type="datetimeFigureOut">
              <a:rPr lang="en-US" smtClean="0"/>
              <a:t>3/3/2025</a:t>
            </a:fld>
            <a:endParaRPr lang="en-US"/>
          </a:p>
        </p:txBody>
      </p:sp>
      <p:sp>
        <p:nvSpPr>
          <p:cNvPr id="5" name="Footer Placeholder 4">
            <a:extLst>
              <a:ext uri="{FF2B5EF4-FFF2-40B4-BE49-F238E27FC236}">
                <a16:creationId xmlns:a16="http://schemas.microsoft.com/office/drawing/2014/main" id="{39792BDA-D28D-F29A-913E-A133F4A18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508BF5-5D1D-011F-7C8A-5CA39A8AF5A7}"/>
              </a:ext>
            </a:extLst>
          </p:cNvPr>
          <p:cNvSpPr>
            <a:spLocks noGrp="1"/>
          </p:cNvSpPr>
          <p:nvPr>
            <p:ph type="sldNum" sz="quarter" idx="12"/>
          </p:nvPr>
        </p:nvSpPr>
        <p:spPr/>
        <p:txBody>
          <a:bodyPr/>
          <a:lstStyle/>
          <a:p>
            <a:fld id="{76CCF584-E405-420F-9B0D-074D0AA89644}" type="slidenum">
              <a:rPr lang="en-US" smtClean="0"/>
              <a:t>‹#›</a:t>
            </a:fld>
            <a:endParaRPr lang="en-US"/>
          </a:p>
        </p:txBody>
      </p:sp>
    </p:spTree>
    <p:extLst>
      <p:ext uri="{BB962C8B-B14F-4D97-AF65-F5344CB8AC3E}">
        <p14:creationId xmlns:p14="http://schemas.microsoft.com/office/powerpoint/2010/main" val="347134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155E7-E8BD-0AAA-2E48-AEA35342E8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51DFB8-693C-0365-4987-F06D74C2F6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6EB83-6363-D127-578A-D8954951C462}"/>
              </a:ext>
            </a:extLst>
          </p:cNvPr>
          <p:cNvSpPr>
            <a:spLocks noGrp="1"/>
          </p:cNvSpPr>
          <p:nvPr>
            <p:ph type="dt" sz="half" idx="10"/>
          </p:nvPr>
        </p:nvSpPr>
        <p:spPr/>
        <p:txBody>
          <a:bodyPr/>
          <a:lstStyle/>
          <a:p>
            <a:fld id="{D1F8938C-1021-4821-9A8B-0AC713DEAFBE}" type="datetimeFigureOut">
              <a:rPr lang="en-US" smtClean="0"/>
              <a:t>3/3/2025</a:t>
            </a:fld>
            <a:endParaRPr lang="en-US"/>
          </a:p>
        </p:txBody>
      </p:sp>
      <p:sp>
        <p:nvSpPr>
          <p:cNvPr id="5" name="Footer Placeholder 4">
            <a:extLst>
              <a:ext uri="{FF2B5EF4-FFF2-40B4-BE49-F238E27FC236}">
                <a16:creationId xmlns:a16="http://schemas.microsoft.com/office/drawing/2014/main" id="{ADFD58FC-8FDB-7C25-6C08-C5FC2AA87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BAC98-B67E-DC12-15B6-787C6E9E830B}"/>
              </a:ext>
            </a:extLst>
          </p:cNvPr>
          <p:cNvSpPr>
            <a:spLocks noGrp="1"/>
          </p:cNvSpPr>
          <p:nvPr>
            <p:ph type="sldNum" sz="quarter" idx="12"/>
          </p:nvPr>
        </p:nvSpPr>
        <p:spPr/>
        <p:txBody>
          <a:bodyPr/>
          <a:lstStyle/>
          <a:p>
            <a:fld id="{76CCF584-E405-420F-9B0D-074D0AA89644}" type="slidenum">
              <a:rPr lang="en-US" smtClean="0"/>
              <a:t>‹#›</a:t>
            </a:fld>
            <a:endParaRPr lang="en-US"/>
          </a:p>
        </p:txBody>
      </p:sp>
    </p:spTree>
    <p:extLst>
      <p:ext uri="{BB962C8B-B14F-4D97-AF65-F5344CB8AC3E}">
        <p14:creationId xmlns:p14="http://schemas.microsoft.com/office/powerpoint/2010/main" val="2326778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D4E0-B006-2CAD-FAED-0071D47619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7665B-7597-269D-C865-D32ACACA5B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EA46CB-B2FD-1ECB-094A-3C480FF93A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B1F341-1FAB-B0FC-B37E-93ED857651FF}"/>
              </a:ext>
            </a:extLst>
          </p:cNvPr>
          <p:cNvSpPr>
            <a:spLocks noGrp="1"/>
          </p:cNvSpPr>
          <p:nvPr>
            <p:ph type="dt" sz="half" idx="10"/>
          </p:nvPr>
        </p:nvSpPr>
        <p:spPr/>
        <p:txBody>
          <a:bodyPr/>
          <a:lstStyle/>
          <a:p>
            <a:fld id="{D1F8938C-1021-4821-9A8B-0AC713DEAFBE}" type="datetimeFigureOut">
              <a:rPr lang="en-US" smtClean="0"/>
              <a:t>3/3/2025</a:t>
            </a:fld>
            <a:endParaRPr lang="en-US"/>
          </a:p>
        </p:txBody>
      </p:sp>
      <p:sp>
        <p:nvSpPr>
          <p:cNvPr id="6" name="Footer Placeholder 5">
            <a:extLst>
              <a:ext uri="{FF2B5EF4-FFF2-40B4-BE49-F238E27FC236}">
                <a16:creationId xmlns:a16="http://schemas.microsoft.com/office/drawing/2014/main" id="{911BC6C7-CFB3-DE66-5EB1-C5C0947CCE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3BA497-7DFF-DB32-FCDD-DD81DEFDFE16}"/>
              </a:ext>
            </a:extLst>
          </p:cNvPr>
          <p:cNvSpPr>
            <a:spLocks noGrp="1"/>
          </p:cNvSpPr>
          <p:nvPr>
            <p:ph type="sldNum" sz="quarter" idx="12"/>
          </p:nvPr>
        </p:nvSpPr>
        <p:spPr/>
        <p:txBody>
          <a:bodyPr/>
          <a:lstStyle/>
          <a:p>
            <a:fld id="{76CCF584-E405-420F-9B0D-074D0AA89644}" type="slidenum">
              <a:rPr lang="en-US" smtClean="0"/>
              <a:t>‹#›</a:t>
            </a:fld>
            <a:endParaRPr lang="en-US"/>
          </a:p>
        </p:txBody>
      </p:sp>
    </p:spTree>
    <p:extLst>
      <p:ext uri="{BB962C8B-B14F-4D97-AF65-F5344CB8AC3E}">
        <p14:creationId xmlns:p14="http://schemas.microsoft.com/office/powerpoint/2010/main" val="4068382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ED5F4-0E35-493B-B045-EFDE60E839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B754AA-6E3A-642B-8893-298B7F52F0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02303E-0128-970F-5979-CFE5024EDB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07075B-26E7-0637-B7DA-0FC0C78620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8C67F0-4D57-543A-DDF6-4E4753AFFF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52F190-1F11-1984-6CD9-1EC2E8E33458}"/>
              </a:ext>
            </a:extLst>
          </p:cNvPr>
          <p:cNvSpPr>
            <a:spLocks noGrp="1"/>
          </p:cNvSpPr>
          <p:nvPr>
            <p:ph type="dt" sz="half" idx="10"/>
          </p:nvPr>
        </p:nvSpPr>
        <p:spPr/>
        <p:txBody>
          <a:bodyPr/>
          <a:lstStyle/>
          <a:p>
            <a:fld id="{D1F8938C-1021-4821-9A8B-0AC713DEAFBE}" type="datetimeFigureOut">
              <a:rPr lang="en-US" smtClean="0"/>
              <a:t>3/3/2025</a:t>
            </a:fld>
            <a:endParaRPr lang="en-US"/>
          </a:p>
        </p:txBody>
      </p:sp>
      <p:sp>
        <p:nvSpPr>
          <p:cNvPr id="8" name="Footer Placeholder 7">
            <a:extLst>
              <a:ext uri="{FF2B5EF4-FFF2-40B4-BE49-F238E27FC236}">
                <a16:creationId xmlns:a16="http://schemas.microsoft.com/office/drawing/2014/main" id="{5A20CAC9-BEB2-9832-0288-166CAA0E90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333230-D88D-6514-DAF7-6366E82F26C3}"/>
              </a:ext>
            </a:extLst>
          </p:cNvPr>
          <p:cNvSpPr>
            <a:spLocks noGrp="1"/>
          </p:cNvSpPr>
          <p:nvPr>
            <p:ph type="sldNum" sz="quarter" idx="12"/>
          </p:nvPr>
        </p:nvSpPr>
        <p:spPr/>
        <p:txBody>
          <a:bodyPr/>
          <a:lstStyle/>
          <a:p>
            <a:fld id="{76CCF584-E405-420F-9B0D-074D0AA89644}" type="slidenum">
              <a:rPr lang="en-US" smtClean="0"/>
              <a:t>‹#›</a:t>
            </a:fld>
            <a:endParaRPr lang="en-US"/>
          </a:p>
        </p:txBody>
      </p:sp>
    </p:spTree>
    <p:extLst>
      <p:ext uri="{BB962C8B-B14F-4D97-AF65-F5344CB8AC3E}">
        <p14:creationId xmlns:p14="http://schemas.microsoft.com/office/powerpoint/2010/main" val="422920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DC4E5-BEFE-804A-FEDC-FEB9B4117D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1BEE29-8539-F907-2408-14FEE74A0E55}"/>
              </a:ext>
            </a:extLst>
          </p:cNvPr>
          <p:cNvSpPr>
            <a:spLocks noGrp="1"/>
          </p:cNvSpPr>
          <p:nvPr>
            <p:ph type="dt" sz="half" idx="10"/>
          </p:nvPr>
        </p:nvSpPr>
        <p:spPr/>
        <p:txBody>
          <a:bodyPr/>
          <a:lstStyle/>
          <a:p>
            <a:fld id="{D1F8938C-1021-4821-9A8B-0AC713DEAFBE}" type="datetimeFigureOut">
              <a:rPr lang="en-US" smtClean="0"/>
              <a:t>3/3/2025</a:t>
            </a:fld>
            <a:endParaRPr lang="en-US"/>
          </a:p>
        </p:txBody>
      </p:sp>
      <p:sp>
        <p:nvSpPr>
          <p:cNvPr id="4" name="Footer Placeholder 3">
            <a:extLst>
              <a:ext uri="{FF2B5EF4-FFF2-40B4-BE49-F238E27FC236}">
                <a16:creationId xmlns:a16="http://schemas.microsoft.com/office/drawing/2014/main" id="{D4F18227-21D3-7E17-EB88-ED032188C7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9941CD-B753-2486-19FE-CD180E1B7D55}"/>
              </a:ext>
            </a:extLst>
          </p:cNvPr>
          <p:cNvSpPr>
            <a:spLocks noGrp="1"/>
          </p:cNvSpPr>
          <p:nvPr>
            <p:ph type="sldNum" sz="quarter" idx="12"/>
          </p:nvPr>
        </p:nvSpPr>
        <p:spPr/>
        <p:txBody>
          <a:bodyPr/>
          <a:lstStyle/>
          <a:p>
            <a:fld id="{76CCF584-E405-420F-9B0D-074D0AA89644}" type="slidenum">
              <a:rPr lang="en-US" smtClean="0"/>
              <a:t>‹#›</a:t>
            </a:fld>
            <a:endParaRPr lang="en-US"/>
          </a:p>
        </p:txBody>
      </p:sp>
    </p:spTree>
    <p:extLst>
      <p:ext uri="{BB962C8B-B14F-4D97-AF65-F5344CB8AC3E}">
        <p14:creationId xmlns:p14="http://schemas.microsoft.com/office/powerpoint/2010/main" val="185515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D0407D-8EC6-6DDF-50BB-DEEA40B92577}"/>
              </a:ext>
            </a:extLst>
          </p:cNvPr>
          <p:cNvSpPr>
            <a:spLocks noGrp="1"/>
          </p:cNvSpPr>
          <p:nvPr>
            <p:ph type="dt" sz="half" idx="10"/>
          </p:nvPr>
        </p:nvSpPr>
        <p:spPr/>
        <p:txBody>
          <a:bodyPr/>
          <a:lstStyle/>
          <a:p>
            <a:fld id="{D1F8938C-1021-4821-9A8B-0AC713DEAFBE}" type="datetimeFigureOut">
              <a:rPr lang="en-US" smtClean="0"/>
              <a:t>3/3/2025</a:t>
            </a:fld>
            <a:endParaRPr lang="en-US"/>
          </a:p>
        </p:txBody>
      </p:sp>
      <p:sp>
        <p:nvSpPr>
          <p:cNvPr id="3" name="Footer Placeholder 2">
            <a:extLst>
              <a:ext uri="{FF2B5EF4-FFF2-40B4-BE49-F238E27FC236}">
                <a16:creationId xmlns:a16="http://schemas.microsoft.com/office/drawing/2014/main" id="{C9580A53-071E-F4DC-30BD-D9873051E5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239964-8795-CAF1-74F6-72286C0B0182}"/>
              </a:ext>
            </a:extLst>
          </p:cNvPr>
          <p:cNvSpPr>
            <a:spLocks noGrp="1"/>
          </p:cNvSpPr>
          <p:nvPr>
            <p:ph type="sldNum" sz="quarter" idx="12"/>
          </p:nvPr>
        </p:nvSpPr>
        <p:spPr/>
        <p:txBody>
          <a:bodyPr/>
          <a:lstStyle/>
          <a:p>
            <a:fld id="{76CCF584-E405-420F-9B0D-074D0AA89644}" type="slidenum">
              <a:rPr lang="en-US" smtClean="0"/>
              <a:t>‹#›</a:t>
            </a:fld>
            <a:endParaRPr lang="en-US"/>
          </a:p>
        </p:txBody>
      </p:sp>
    </p:spTree>
    <p:extLst>
      <p:ext uri="{BB962C8B-B14F-4D97-AF65-F5344CB8AC3E}">
        <p14:creationId xmlns:p14="http://schemas.microsoft.com/office/powerpoint/2010/main" val="243782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60F8E-9869-2422-582E-5AC16644DF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66FBCE-AB0D-B6C1-3B0A-02701588D9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CF3951-AB25-90FD-17FE-B67234C25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44D788-568F-7729-B658-511FAB94F5EF}"/>
              </a:ext>
            </a:extLst>
          </p:cNvPr>
          <p:cNvSpPr>
            <a:spLocks noGrp="1"/>
          </p:cNvSpPr>
          <p:nvPr>
            <p:ph type="dt" sz="half" idx="10"/>
          </p:nvPr>
        </p:nvSpPr>
        <p:spPr/>
        <p:txBody>
          <a:bodyPr/>
          <a:lstStyle/>
          <a:p>
            <a:fld id="{D1F8938C-1021-4821-9A8B-0AC713DEAFBE}" type="datetimeFigureOut">
              <a:rPr lang="en-US" smtClean="0"/>
              <a:t>3/3/2025</a:t>
            </a:fld>
            <a:endParaRPr lang="en-US"/>
          </a:p>
        </p:txBody>
      </p:sp>
      <p:sp>
        <p:nvSpPr>
          <p:cNvPr id="6" name="Footer Placeholder 5">
            <a:extLst>
              <a:ext uri="{FF2B5EF4-FFF2-40B4-BE49-F238E27FC236}">
                <a16:creationId xmlns:a16="http://schemas.microsoft.com/office/drawing/2014/main" id="{4DB5EAE4-7594-711C-4389-40988CC22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748FAD-0965-A5E9-10B4-F9FF57137718}"/>
              </a:ext>
            </a:extLst>
          </p:cNvPr>
          <p:cNvSpPr>
            <a:spLocks noGrp="1"/>
          </p:cNvSpPr>
          <p:nvPr>
            <p:ph type="sldNum" sz="quarter" idx="12"/>
          </p:nvPr>
        </p:nvSpPr>
        <p:spPr/>
        <p:txBody>
          <a:bodyPr/>
          <a:lstStyle/>
          <a:p>
            <a:fld id="{76CCF584-E405-420F-9B0D-074D0AA89644}" type="slidenum">
              <a:rPr lang="en-US" smtClean="0"/>
              <a:t>‹#›</a:t>
            </a:fld>
            <a:endParaRPr lang="en-US"/>
          </a:p>
        </p:txBody>
      </p:sp>
    </p:spTree>
    <p:extLst>
      <p:ext uri="{BB962C8B-B14F-4D97-AF65-F5344CB8AC3E}">
        <p14:creationId xmlns:p14="http://schemas.microsoft.com/office/powerpoint/2010/main" val="2612017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6D9EF-20A9-93B2-7019-C2F0A42BE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53BD9C-05A1-5DB2-C3F1-613C62CFF4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3F0041-8260-44E3-D584-75B4672ED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AB2F6-8AB3-B58E-4D93-FE7626914301}"/>
              </a:ext>
            </a:extLst>
          </p:cNvPr>
          <p:cNvSpPr>
            <a:spLocks noGrp="1"/>
          </p:cNvSpPr>
          <p:nvPr>
            <p:ph type="dt" sz="half" idx="10"/>
          </p:nvPr>
        </p:nvSpPr>
        <p:spPr/>
        <p:txBody>
          <a:bodyPr/>
          <a:lstStyle/>
          <a:p>
            <a:fld id="{D1F8938C-1021-4821-9A8B-0AC713DEAFBE}" type="datetimeFigureOut">
              <a:rPr lang="en-US" smtClean="0"/>
              <a:t>3/3/2025</a:t>
            </a:fld>
            <a:endParaRPr lang="en-US"/>
          </a:p>
        </p:txBody>
      </p:sp>
      <p:sp>
        <p:nvSpPr>
          <p:cNvPr id="6" name="Footer Placeholder 5">
            <a:extLst>
              <a:ext uri="{FF2B5EF4-FFF2-40B4-BE49-F238E27FC236}">
                <a16:creationId xmlns:a16="http://schemas.microsoft.com/office/drawing/2014/main" id="{5CCEDFE1-5BE8-A8E0-F18B-2CE944917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C89F94-E018-D854-D5C9-35CBC456F6BD}"/>
              </a:ext>
            </a:extLst>
          </p:cNvPr>
          <p:cNvSpPr>
            <a:spLocks noGrp="1"/>
          </p:cNvSpPr>
          <p:nvPr>
            <p:ph type="sldNum" sz="quarter" idx="12"/>
          </p:nvPr>
        </p:nvSpPr>
        <p:spPr/>
        <p:txBody>
          <a:bodyPr/>
          <a:lstStyle/>
          <a:p>
            <a:fld id="{76CCF584-E405-420F-9B0D-074D0AA89644}" type="slidenum">
              <a:rPr lang="en-US" smtClean="0"/>
              <a:t>‹#›</a:t>
            </a:fld>
            <a:endParaRPr lang="en-US"/>
          </a:p>
        </p:txBody>
      </p:sp>
    </p:spTree>
    <p:extLst>
      <p:ext uri="{BB962C8B-B14F-4D97-AF65-F5344CB8AC3E}">
        <p14:creationId xmlns:p14="http://schemas.microsoft.com/office/powerpoint/2010/main" val="385938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CD39D6-DB20-BE70-9957-95FE5D25AC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9E6F4A-6B6E-6129-342D-BCDEE65612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FDFA33-AC1E-067F-6F8C-FE9B09DD4E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F8938C-1021-4821-9A8B-0AC713DEAFBE}" type="datetimeFigureOut">
              <a:rPr lang="en-US" smtClean="0"/>
              <a:t>3/3/2025</a:t>
            </a:fld>
            <a:endParaRPr lang="en-US"/>
          </a:p>
        </p:txBody>
      </p:sp>
      <p:sp>
        <p:nvSpPr>
          <p:cNvPr id="5" name="Footer Placeholder 4">
            <a:extLst>
              <a:ext uri="{FF2B5EF4-FFF2-40B4-BE49-F238E27FC236}">
                <a16:creationId xmlns:a16="http://schemas.microsoft.com/office/drawing/2014/main" id="{898E42AF-6C7A-61E7-3E06-3C30CBCA4D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085E39A-8541-4D3B-A810-2CB041E079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CCF584-E405-420F-9B0D-074D0AA89644}" type="slidenum">
              <a:rPr lang="en-US" smtClean="0"/>
              <a:t>‹#›</a:t>
            </a:fld>
            <a:endParaRPr lang="en-US"/>
          </a:p>
        </p:txBody>
      </p:sp>
    </p:spTree>
    <p:extLst>
      <p:ext uri="{BB962C8B-B14F-4D97-AF65-F5344CB8AC3E}">
        <p14:creationId xmlns:p14="http://schemas.microsoft.com/office/powerpoint/2010/main" val="4170159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yclingwithoutage.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cyclingwithoutage.or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104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DA6F6D8-D20A-E454-D00F-5E91AC3F7A1C}"/>
              </a:ext>
            </a:extLst>
          </p:cNvPr>
          <p:cNvSpPr>
            <a:spLocks noGrp="1"/>
          </p:cNvSpPr>
          <p:nvPr>
            <p:ph type="subTitle" idx="1"/>
          </p:nvPr>
        </p:nvSpPr>
        <p:spPr>
          <a:xfrm>
            <a:off x="686032" y="1210962"/>
            <a:ext cx="5665339" cy="4868562"/>
          </a:xfrm>
        </p:spPr>
        <p:txBody>
          <a:bodyPr>
            <a:normAutofit/>
          </a:bodyPr>
          <a:lstStyle/>
          <a:p>
            <a:pPr marL="0" marR="0" algn="l">
              <a:spcBef>
                <a:spcPts val="0"/>
              </a:spcBef>
              <a:spcAft>
                <a:spcPts val="800"/>
              </a:spcAft>
            </a:pPr>
            <a:r>
              <a:rPr lang="en-US" sz="15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Welcome to Cycling Without Age Howard County chapter (CWA HoCo)!</a:t>
            </a:r>
            <a:endParaRPr lang="en-US" sz="1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gn="l">
              <a:spcBef>
                <a:spcPts val="0"/>
              </a:spcBef>
              <a:spcAft>
                <a:spcPts val="800"/>
              </a:spcAft>
            </a:pPr>
            <a:endParaRPr lang="en-US" sz="15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algn="l">
              <a:spcBef>
                <a:spcPts val="0"/>
              </a:spcBef>
              <a:spcAft>
                <a:spcPts val="800"/>
              </a:spcAft>
            </a:pPr>
            <a:r>
              <a:rPr lang="en-US" sz="1500" dirty="0">
                <a:solidFill>
                  <a:schemeClr val="bg1"/>
                </a:solidFill>
                <a:effectLst/>
                <a:latin typeface="Aptos" panose="020B0004020202020204" pitchFamily="34" charset="0"/>
                <a:ea typeface="Aptos" panose="020B0004020202020204" pitchFamily="34" charset="0"/>
                <a:cs typeface="Aptos" panose="020B0004020202020204" pitchFamily="34" charset="0"/>
              </a:rPr>
              <a:t>My name is Juan Albertorio. I am a 50+ resident of Howard County (HoCo), Maryland, and an advocate for social connection programs for our 50+ residents, Veterans, and residents with limited mobility. I am here to bring cycling without age to HoCo!</a:t>
            </a:r>
          </a:p>
          <a:p>
            <a:pPr marL="0" marR="0" algn="l">
              <a:spcBef>
                <a:spcPts val="0"/>
              </a:spcBef>
              <a:spcAft>
                <a:spcPts val="800"/>
              </a:spcAft>
            </a:pPr>
            <a:r>
              <a:rPr lang="en-US" sz="15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What is Cycling Without Age?</a:t>
            </a:r>
            <a:endParaRPr lang="en-US" sz="1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spcBef>
                <a:spcPts val="0"/>
              </a:spcBef>
              <a:spcAft>
                <a:spcPts val="800"/>
              </a:spcAft>
            </a:pPr>
            <a:r>
              <a:rPr lang="en-US" sz="1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hlinkClick r:id="rId2"/>
              </a:rPr>
              <a:t>Cycling Without Age </a:t>
            </a:r>
            <a:r>
              <a:rPr lang="en-US" sz="1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is a movement in where we believe that everyone is an agent of change and deserves the joy of cycling, regardless of age or mobility. Our program is dedicated to providing residents aged 50 and above, veterans, and individuals with limited mobility the opportunity to experience the freedom and exhilaration of cycling through our specially designed trishaws and with our volunteers. Join us in promoting a healthier, happier HoCo community where every ride helps us foster civility, enhance our social connections, and bring smiles and connections to our residents.</a:t>
            </a:r>
          </a:p>
          <a:p>
            <a:pPr algn="l"/>
            <a:endParaRPr lang="en-US" sz="500" dirty="0">
              <a:solidFill>
                <a:schemeClr val="bg1"/>
              </a:solidFill>
            </a:endParaRPr>
          </a:p>
        </p:txBody>
      </p:sp>
      <p:pic>
        <p:nvPicPr>
          <p:cNvPr id="1026" name="Picture 2">
            <a:extLst>
              <a:ext uri="{FF2B5EF4-FFF2-40B4-BE49-F238E27FC236}">
                <a16:creationId xmlns:a16="http://schemas.microsoft.com/office/drawing/2014/main" id="{8088D4A3-5360-CFC0-B455-3ED7ED1790D7}"/>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l="15479" r="28498"/>
          <a:stretch/>
        </p:blipFill>
        <p:spPr bwMode="auto">
          <a:xfrm>
            <a:off x="7115177" y="115193"/>
            <a:ext cx="4950618" cy="6627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49" name="Straight Connector 1048">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51" name="Rectangle 1050">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818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104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DA6F6D8-D20A-E454-D00F-5E91AC3F7A1C}"/>
              </a:ext>
            </a:extLst>
          </p:cNvPr>
          <p:cNvSpPr>
            <a:spLocks noGrp="1"/>
          </p:cNvSpPr>
          <p:nvPr>
            <p:ph type="subTitle" idx="1"/>
          </p:nvPr>
        </p:nvSpPr>
        <p:spPr>
          <a:xfrm>
            <a:off x="686032" y="1210962"/>
            <a:ext cx="5665339" cy="4868562"/>
          </a:xfrm>
        </p:spPr>
        <p:txBody>
          <a:bodyPr>
            <a:normAutofit/>
          </a:bodyPr>
          <a:lstStyle/>
          <a:p>
            <a:pPr marL="0" marR="0" algn="l">
              <a:lnSpc>
                <a:spcPct val="107000"/>
              </a:lnSpc>
              <a:spcBef>
                <a:spcPts val="0"/>
              </a:spcBef>
              <a:spcAft>
                <a:spcPts val="800"/>
              </a:spcAft>
            </a:pPr>
            <a:r>
              <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What CWA HoCo provides?</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Bef>
                <a:spcPts val="0"/>
              </a:spcBef>
              <a:spcAft>
                <a:spcPts val="800"/>
              </a:spcAft>
            </a:pP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Trishaw Rides</a:t>
            </a: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Enjoy free scenic rides around your neighborhood or local parks in our comfortable trishaws, piloted by trained volunteers.</a:t>
            </a: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Community Engagement</a:t>
            </a: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Connect with fellow residents and volunteers who share a passion for human connection, community service, and wellbeing.</a:t>
            </a: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Social Interaction</a:t>
            </a: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Meet new friends and strengthen existing relationships while enjoying the great HoCo trails and outdoors.</a:t>
            </a:r>
          </a:p>
        </p:txBody>
      </p:sp>
      <p:cxnSp>
        <p:nvCxnSpPr>
          <p:cNvPr id="1049" name="Straight Connector 1048">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51" name="Rectangle 1050">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Uzgv7d24YQLwRYcanANVVjXBj1cMo-_6dxa2vNpexBptShOu1bYjwd_x3ohF_lIwD403-kgSHMWfkJ8B3dv2RJLmqP7-q4ksKg9yItqPpti7XBtv8bPakZWdwGgwAq2-EvRmlhRc0sAVgfmdmnZhHXw.jpg">
            <a:extLst>
              <a:ext uri="{FF2B5EF4-FFF2-40B4-BE49-F238E27FC236}">
                <a16:creationId xmlns:a16="http://schemas.microsoft.com/office/drawing/2014/main" id="{6579650A-F741-56AC-CFA4-99DDF1092FF5}"/>
              </a:ext>
            </a:extLst>
          </p:cNvPr>
          <p:cNvPicPr>
            <a:picLocks noChangeAspect="1"/>
          </p:cNvPicPr>
          <p:nvPr/>
        </p:nvPicPr>
        <p:blipFill>
          <a:blip r:embed="rId2"/>
          <a:srcRect b="11704"/>
          <a:stretch>
            <a:fillRect/>
          </a:stretch>
        </p:blipFill>
        <p:spPr>
          <a:xfrm>
            <a:off x="7456895" y="906291"/>
            <a:ext cx="4163695" cy="4600575"/>
          </a:xfrm>
          <a:prstGeom prst="rect">
            <a:avLst/>
          </a:prstGeom>
          <a:ln w="12700">
            <a:miter lim="400000"/>
          </a:ln>
        </p:spPr>
      </p:pic>
    </p:spTree>
    <p:extLst>
      <p:ext uri="{BB962C8B-B14F-4D97-AF65-F5344CB8AC3E}">
        <p14:creationId xmlns:p14="http://schemas.microsoft.com/office/powerpoint/2010/main" val="261319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104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DA6F6D8-D20A-E454-D00F-5E91AC3F7A1C}"/>
              </a:ext>
            </a:extLst>
          </p:cNvPr>
          <p:cNvSpPr>
            <a:spLocks noGrp="1"/>
          </p:cNvSpPr>
          <p:nvPr>
            <p:ph type="subTitle" idx="1"/>
          </p:nvPr>
        </p:nvSpPr>
        <p:spPr>
          <a:xfrm>
            <a:off x="471057" y="420516"/>
            <a:ext cx="5665339" cy="4868562"/>
          </a:xfrm>
        </p:spPr>
        <p:txBody>
          <a:bodyPr>
            <a:noAutofit/>
          </a:bodyPr>
          <a:lstStyle/>
          <a:p>
            <a:pPr marL="0" marR="0" algn="l">
              <a:lnSpc>
                <a:spcPct val="107000"/>
              </a:lnSpc>
              <a:spcBef>
                <a:spcPts val="0"/>
              </a:spcBef>
              <a:spcAft>
                <a:spcPts val="800"/>
              </a:spcAft>
            </a:pPr>
            <a:r>
              <a:rPr lang="en-US" sz="1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Benefits of the CWA HoCo Program</a:t>
            </a:r>
            <a:endParaRPr lang="en-U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Font typeface="+mj-lt"/>
              <a:buAutoNum type="arabicPeriod"/>
              <a:tabLst>
                <a:tab pos="457200" algn="l"/>
              </a:tabLst>
            </a:pPr>
            <a:r>
              <a:rPr lang="en-US" sz="1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Enhanced Well-being</a:t>
            </a:r>
            <a:br>
              <a:rPr lang="en-U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U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Riding in a trishaw promotes physical activity without exertion. The gentle movement can improve circulation, boost mood, and enhance overall well-being.</a:t>
            </a:r>
          </a:p>
          <a:p>
            <a:pPr marL="342900" marR="0" lvl="0" indent="-342900" algn="l">
              <a:lnSpc>
                <a:spcPct val="107000"/>
              </a:lnSpc>
              <a:spcBef>
                <a:spcPts val="0"/>
              </a:spcBef>
              <a:spcAft>
                <a:spcPts val="800"/>
              </a:spcAft>
              <a:buFont typeface="+mj-lt"/>
              <a:buAutoNum type="arabicPeriod"/>
              <a:tabLst>
                <a:tab pos="457200" algn="l"/>
              </a:tabLst>
            </a:pPr>
            <a:r>
              <a:rPr lang="en-US" sz="1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Social Connection</a:t>
            </a:r>
            <a:br>
              <a:rPr lang="en-U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U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Our program fosters social interaction among participants, reducing feelings of isolation often experienced by seniors and those with limited mobility. Building friendships enhances mental health and creates a sense of belonging.</a:t>
            </a:r>
          </a:p>
          <a:p>
            <a:pPr marL="342900" marR="0" lvl="0" indent="-342900" algn="l">
              <a:lnSpc>
                <a:spcPct val="107000"/>
              </a:lnSpc>
              <a:spcBef>
                <a:spcPts val="0"/>
              </a:spcBef>
              <a:spcAft>
                <a:spcPts val="800"/>
              </a:spcAft>
              <a:buFont typeface="+mj-lt"/>
              <a:buAutoNum type="arabicPeriod"/>
              <a:tabLst>
                <a:tab pos="457200" algn="l"/>
              </a:tabLst>
            </a:pPr>
            <a:r>
              <a:rPr lang="en-US" sz="1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Access to Nature</a:t>
            </a:r>
            <a:br>
              <a:rPr lang="en-U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U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Experience the beauty of HoCo trails and nature firsthand! Regular exposure to outdoor environments has been shown to reduce stress levels, improve mood, and promote relaxation.</a:t>
            </a:r>
          </a:p>
          <a:p>
            <a:pPr marL="342900" marR="0" lvl="0" indent="-342900" algn="l">
              <a:lnSpc>
                <a:spcPct val="107000"/>
              </a:lnSpc>
              <a:spcBef>
                <a:spcPts val="0"/>
              </a:spcBef>
              <a:spcAft>
                <a:spcPts val="800"/>
              </a:spcAft>
              <a:buFont typeface="+mj-lt"/>
              <a:buAutoNum type="arabicPeriod"/>
              <a:tabLst>
                <a:tab pos="457200" algn="l"/>
              </a:tabLst>
            </a:pPr>
            <a:r>
              <a:rPr lang="en-US" sz="1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Empowerment Through Mobility</a:t>
            </a:r>
            <a:br>
              <a:rPr lang="en-U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U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For many individuals with limited mobility, traditional cycling may not be an option. Our trishaws provide an accessible alternative that empowers riders to explore their surroundings freely.</a:t>
            </a:r>
          </a:p>
          <a:p>
            <a:pPr marL="342900" marR="0" lvl="0" indent="-342900" algn="l">
              <a:lnSpc>
                <a:spcPct val="107000"/>
              </a:lnSpc>
              <a:spcBef>
                <a:spcPts val="0"/>
              </a:spcBef>
              <a:spcAft>
                <a:spcPts val="800"/>
              </a:spcAft>
              <a:buFont typeface="+mj-lt"/>
              <a:buAutoNum type="arabicPeriod"/>
              <a:tabLst>
                <a:tab pos="457200" algn="l"/>
              </a:tabLst>
            </a:pPr>
            <a:r>
              <a:rPr lang="en-US" sz="1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Support for Veterans</a:t>
            </a:r>
            <a:br>
              <a:rPr lang="en-U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U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We honor our veterans by offering them a chance to engage with their community while enjoying therapeutic rides that promote relaxation and camaraderie.</a:t>
            </a:r>
          </a:p>
          <a:p>
            <a:pPr marL="342900" marR="0" lvl="0" indent="-342900" algn="l">
              <a:lnSpc>
                <a:spcPct val="107000"/>
              </a:lnSpc>
              <a:spcBef>
                <a:spcPts val="0"/>
              </a:spcBef>
              <a:spcAft>
                <a:spcPts val="800"/>
              </a:spcAft>
              <a:buFont typeface="+mj-lt"/>
              <a:buAutoNum type="arabicPeriod"/>
              <a:tabLst>
                <a:tab pos="457200" algn="l"/>
              </a:tabLst>
            </a:pPr>
            <a:r>
              <a:rPr lang="en-US" sz="1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Volunteering Opportunities</a:t>
            </a:r>
            <a:br>
              <a:rPr lang="en-U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US" sz="1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At CWA HoCo we will b</a:t>
            </a:r>
            <a:r>
              <a:rPr lang="en-U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ecome part of something bigger! Volunteers are essential to our program's success—helping pilot trishaws not only benefits riders but also enriches the lives of those who give their time.</a:t>
            </a:r>
          </a:p>
          <a:p>
            <a:pPr marL="342900" marR="0" lvl="0" indent="-342900" algn="l">
              <a:lnSpc>
                <a:spcPct val="107000"/>
              </a:lnSpc>
              <a:spcBef>
                <a:spcPts val="0"/>
              </a:spcBef>
              <a:spcAft>
                <a:spcPts val="800"/>
              </a:spcAft>
              <a:buFont typeface="+mj-lt"/>
              <a:buAutoNum type="arabicPeriod"/>
              <a:tabLst>
                <a:tab pos="457200" algn="l"/>
              </a:tabLst>
            </a:pPr>
            <a:r>
              <a:rPr lang="en-US" sz="1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Intergenerational Connections</a:t>
            </a:r>
            <a:br>
              <a:rPr lang="en-U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U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Our program encourages interactions between different generations and diverse groups, creating opportunities for storytelling, mentorship, and shared experiences that benefit both young volunteers and older riders.</a:t>
            </a:r>
          </a:p>
          <a:p>
            <a:pPr marL="342900" marR="0" lvl="0" indent="-342900" algn="l">
              <a:lnSpc>
                <a:spcPct val="107000"/>
              </a:lnSpc>
              <a:spcBef>
                <a:spcPts val="0"/>
              </a:spcBef>
              <a:spcAft>
                <a:spcPts val="800"/>
              </a:spcAft>
              <a:buFont typeface="+mj-lt"/>
              <a:buAutoNum type="arabicPeriod"/>
              <a:tabLst>
                <a:tab pos="457200" algn="l"/>
              </a:tabLst>
            </a:pPr>
            <a:r>
              <a:rPr lang="en-US" sz="1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Promoting Active Lifestyles</a:t>
            </a:r>
            <a:br>
              <a:rPr lang="en-U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U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By participating in our rides or volunteering as pilots, you contribute to the HoCo culture of Age-Friendly initiative that values active living at any age—a crucial aspect of maintaining health as we grow older.</a:t>
            </a:r>
          </a:p>
        </p:txBody>
      </p:sp>
      <p:cxnSp>
        <p:nvCxnSpPr>
          <p:cNvPr id="1049" name="Straight Connector 1048">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51" name="Rectangle 1050">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71E8CF9-83B5-288A-B520-F573783CAD90}"/>
              </a:ext>
            </a:extLst>
          </p:cNvPr>
          <p:cNvSpPr/>
          <p:nvPr/>
        </p:nvSpPr>
        <p:spPr>
          <a:xfrm>
            <a:off x="7386452" y="1448790"/>
            <a:ext cx="4334491" cy="35625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0CA11BE0-45BF-C5D8-4177-06E2C0D091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665" y="1798912"/>
            <a:ext cx="4075286" cy="2523706"/>
          </a:xfrm>
          <a:prstGeom prst="rect">
            <a:avLst/>
          </a:prstGeom>
        </p:spPr>
      </p:pic>
    </p:spTree>
    <p:extLst>
      <p:ext uri="{BB962C8B-B14F-4D97-AF65-F5344CB8AC3E}">
        <p14:creationId xmlns:p14="http://schemas.microsoft.com/office/powerpoint/2010/main" val="255596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104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DA6F6D8-D20A-E454-D00F-5E91AC3F7A1C}"/>
              </a:ext>
            </a:extLst>
          </p:cNvPr>
          <p:cNvSpPr>
            <a:spLocks noGrp="1"/>
          </p:cNvSpPr>
          <p:nvPr>
            <p:ph type="subTitle" idx="1"/>
          </p:nvPr>
        </p:nvSpPr>
        <p:spPr>
          <a:xfrm>
            <a:off x="571410" y="906291"/>
            <a:ext cx="5665339" cy="4868562"/>
          </a:xfrm>
        </p:spPr>
        <p:txBody>
          <a:bodyPr>
            <a:normAutofit/>
          </a:bodyPr>
          <a:lstStyle/>
          <a:p>
            <a:pPr marL="0" marR="0" algn="l">
              <a:lnSpc>
                <a:spcPct val="107000"/>
              </a:lnSpc>
              <a:spcBef>
                <a:spcPts val="0"/>
              </a:spcBef>
              <a:spcAft>
                <a:spcPts val="800"/>
              </a:spcAft>
            </a:pPr>
            <a:r>
              <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 want to help CWA HoCo, but I do not know how?</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Bef>
                <a:spcPts val="0"/>
              </a:spcBef>
              <a:spcAft>
                <a:spcPts val="800"/>
              </a:spcAft>
            </a:pP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Here are several ways that you can help!</a:t>
            </a:r>
          </a:p>
          <a:p>
            <a:pPr marL="0" marR="0" algn="l">
              <a:lnSpc>
                <a:spcPct val="107000"/>
              </a:lnSpc>
              <a:spcBef>
                <a:spcPts val="0"/>
              </a:spcBef>
              <a:spcAft>
                <a:spcPts val="800"/>
              </a:spcAft>
            </a:pP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As a </a:t>
            </a:r>
            <a:r>
              <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PILOT</a:t>
            </a: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HOST SENIOR CENTER</a:t>
            </a: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VOLUNTEER</a:t>
            </a: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or </a:t>
            </a:r>
            <a:r>
              <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SPONSOR</a:t>
            </a: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t>
            </a:r>
          </a:p>
          <a:p>
            <a:pPr marL="0" marR="0" algn="l">
              <a:lnSpc>
                <a:spcPct val="107000"/>
              </a:lnSpc>
              <a:spcBef>
                <a:spcPts val="0"/>
              </a:spcBef>
              <a:spcAft>
                <a:spcPts val="800"/>
              </a:spcAft>
            </a:pPr>
            <a:endParaRPr lang="en-US"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Bef>
                <a:spcPts val="0"/>
              </a:spcBef>
              <a:spcAft>
                <a:spcPts val="800"/>
              </a:spcAft>
            </a:pP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Be a </a:t>
            </a:r>
            <a:r>
              <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PILOT</a:t>
            </a: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you get a ride with some awesome residents!</a:t>
            </a:r>
          </a:p>
        </p:txBody>
      </p:sp>
      <p:cxnSp>
        <p:nvCxnSpPr>
          <p:cNvPr id="1049" name="Straight Connector 1048">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51" name="Rectangle 1050">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and person eating ice cream&#10;&#10;AI-generated content may be incorrect.">
            <a:extLst>
              <a:ext uri="{FF2B5EF4-FFF2-40B4-BE49-F238E27FC236}">
                <a16:creationId xmlns:a16="http://schemas.microsoft.com/office/drawing/2014/main" id="{7ACF0BF0-6009-1B8C-119C-71D6FD767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10" y="3429000"/>
            <a:ext cx="5057775" cy="2844998"/>
          </a:xfrm>
          <a:prstGeom prst="rect">
            <a:avLst/>
          </a:prstGeom>
        </p:spPr>
      </p:pic>
      <p:pic>
        <p:nvPicPr>
          <p:cNvPr id="10" name="Picture 9" descr="A picture containing person&#10;&#10;AI-generated content may be incorrect.">
            <a:extLst>
              <a:ext uri="{FF2B5EF4-FFF2-40B4-BE49-F238E27FC236}">
                <a16:creationId xmlns:a16="http://schemas.microsoft.com/office/drawing/2014/main" id="{26017F06-7920-815B-7403-59518E5FA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1089025"/>
            <a:ext cx="3762375" cy="5016500"/>
          </a:xfrm>
          <a:prstGeom prst="rect">
            <a:avLst/>
          </a:prstGeom>
        </p:spPr>
      </p:pic>
    </p:spTree>
    <p:extLst>
      <p:ext uri="{BB962C8B-B14F-4D97-AF65-F5344CB8AC3E}">
        <p14:creationId xmlns:p14="http://schemas.microsoft.com/office/powerpoint/2010/main" val="3037076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104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DA6F6D8-D20A-E454-D00F-5E91AC3F7A1C}"/>
              </a:ext>
            </a:extLst>
          </p:cNvPr>
          <p:cNvSpPr>
            <a:spLocks noGrp="1"/>
          </p:cNvSpPr>
          <p:nvPr>
            <p:ph type="subTitle" idx="1"/>
          </p:nvPr>
        </p:nvSpPr>
        <p:spPr>
          <a:xfrm>
            <a:off x="571410" y="906291"/>
            <a:ext cx="5665339" cy="1943787"/>
          </a:xfrm>
        </p:spPr>
        <p:txBody>
          <a:bodyPr>
            <a:normAutofit/>
          </a:bodyPr>
          <a:lstStyle/>
          <a:p>
            <a:pPr marL="0" marR="0" algn="l">
              <a:lnSpc>
                <a:spcPct val="107000"/>
              </a:lnSpc>
              <a:spcBef>
                <a:spcPts val="0"/>
              </a:spcBef>
              <a:spcAft>
                <a:spcPts val="800"/>
              </a:spcAft>
            </a:pPr>
            <a:endPar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Bef>
                <a:spcPts val="0"/>
              </a:spcBef>
              <a:spcAft>
                <a:spcPts val="800"/>
              </a:spcAft>
            </a:pPr>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Be a </a:t>
            </a:r>
            <a:r>
              <a:rPr lang="en-US" sz="18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HOST SENIOR CENTER,</a:t>
            </a:r>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you let us ride with  your community</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1049" name="Straight Connector 1048">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51" name="Rectangle 1050">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4D2F0A3-A880-8A89-CB40-0CEA4B0639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8076" y="2527074"/>
            <a:ext cx="3924299" cy="2380961"/>
          </a:xfrm>
          <a:prstGeom prst="rect">
            <a:avLst/>
          </a:prstGeom>
          <a:noFill/>
          <a:ln>
            <a:noFill/>
          </a:ln>
        </p:spPr>
      </p:pic>
      <p:pic>
        <p:nvPicPr>
          <p:cNvPr id="8" name="Picture 7" descr="A picture containing person, people, group, family&#10;&#10;AI-generated content may be incorrect.">
            <a:extLst>
              <a:ext uri="{FF2B5EF4-FFF2-40B4-BE49-F238E27FC236}">
                <a16:creationId xmlns:a16="http://schemas.microsoft.com/office/drawing/2014/main" id="{7A19FFA2-3B5C-6832-65C2-A08A185CF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63" y="2312472"/>
            <a:ext cx="5743386" cy="3827989"/>
          </a:xfrm>
          <a:prstGeom prst="rect">
            <a:avLst/>
          </a:prstGeom>
        </p:spPr>
      </p:pic>
    </p:spTree>
    <p:extLst>
      <p:ext uri="{BB962C8B-B14F-4D97-AF65-F5344CB8AC3E}">
        <p14:creationId xmlns:p14="http://schemas.microsoft.com/office/powerpoint/2010/main" val="61209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104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DA6F6D8-D20A-E454-D00F-5E91AC3F7A1C}"/>
              </a:ext>
            </a:extLst>
          </p:cNvPr>
          <p:cNvSpPr>
            <a:spLocks noGrp="1"/>
          </p:cNvSpPr>
          <p:nvPr>
            <p:ph type="subTitle" idx="1"/>
          </p:nvPr>
        </p:nvSpPr>
        <p:spPr>
          <a:xfrm>
            <a:off x="571410" y="906292"/>
            <a:ext cx="5665339" cy="1267176"/>
          </a:xfrm>
        </p:spPr>
        <p:txBody>
          <a:bodyPr>
            <a:normAutofit/>
          </a:bodyPr>
          <a:lstStyle/>
          <a:p>
            <a:pPr algn="l">
              <a:lnSpc>
                <a:spcPct val="107000"/>
              </a:lnSpc>
              <a:spcBef>
                <a:spcPts val="0"/>
              </a:spcBef>
              <a:spcAft>
                <a:spcPts val="800"/>
              </a:spcAft>
            </a:pP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Be a </a:t>
            </a:r>
            <a:r>
              <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VOLUNTEER</a:t>
            </a: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you get to be a lawyer, a mechanic or a cheerleader.</a:t>
            </a:r>
          </a:p>
          <a:p>
            <a:pPr marL="0" marR="0" algn="l">
              <a:lnSpc>
                <a:spcPct val="107000"/>
              </a:lnSpc>
              <a:spcBef>
                <a:spcPts val="0"/>
              </a:spcBef>
              <a:spcAft>
                <a:spcPts val="800"/>
              </a:spcAft>
            </a:pP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1049" name="Straight Connector 1048">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51" name="Rectangle 1050">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in a wheelchair&#10;&#10;AI-generated content may be incorrect.">
            <a:extLst>
              <a:ext uri="{FF2B5EF4-FFF2-40B4-BE49-F238E27FC236}">
                <a16:creationId xmlns:a16="http://schemas.microsoft.com/office/drawing/2014/main" id="{71F9D288-FDBE-3ED1-AADA-E52FEF76A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782" y="2173468"/>
            <a:ext cx="5141892" cy="3428999"/>
          </a:xfrm>
          <a:prstGeom prst="rect">
            <a:avLst/>
          </a:prstGeom>
        </p:spPr>
      </p:pic>
      <p:pic>
        <p:nvPicPr>
          <p:cNvPr id="7" name="Picture 6" descr="A police officer pushing a person in a wheelchair&#10;&#10;Description automatically generated">
            <a:extLst>
              <a:ext uri="{FF2B5EF4-FFF2-40B4-BE49-F238E27FC236}">
                <a16:creationId xmlns:a16="http://schemas.microsoft.com/office/drawing/2014/main" id="{57960B1A-020E-8E84-D1E5-0FA8DC6E29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65" r="22401"/>
          <a:stretch/>
        </p:blipFill>
        <p:spPr>
          <a:xfrm>
            <a:off x="7617620" y="1986142"/>
            <a:ext cx="3409950" cy="3803650"/>
          </a:xfrm>
          <a:prstGeom prst="rect">
            <a:avLst/>
          </a:prstGeom>
        </p:spPr>
      </p:pic>
    </p:spTree>
    <p:extLst>
      <p:ext uri="{BB962C8B-B14F-4D97-AF65-F5344CB8AC3E}">
        <p14:creationId xmlns:p14="http://schemas.microsoft.com/office/powerpoint/2010/main" val="4262184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104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DA6F6D8-D20A-E454-D00F-5E91AC3F7A1C}"/>
              </a:ext>
            </a:extLst>
          </p:cNvPr>
          <p:cNvSpPr>
            <a:spLocks noGrp="1"/>
          </p:cNvSpPr>
          <p:nvPr>
            <p:ph type="subTitle" idx="1"/>
          </p:nvPr>
        </p:nvSpPr>
        <p:spPr>
          <a:xfrm>
            <a:off x="571410" y="906292"/>
            <a:ext cx="5665339" cy="1267176"/>
          </a:xfrm>
        </p:spPr>
        <p:txBody>
          <a:bodyPr>
            <a:noAutofit/>
          </a:bodyPr>
          <a:lstStyle/>
          <a:p>
            <a:pPr marL="0" marR="0" algn="l">
              <a:lnSpc>
                <a:spcPct val="107000"/>
              </a:lnSpc>
              <a:spcBef>
                <a:spcPts val="0"/>
              </a:spcBef>
              <a:spcAft>
                <a:spcPts val="800"/>
              </a:spcAft>
            </a:pPr>
            <a:r>
              <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Be a SPONSOR smiles on you!</a:t>
            </a:r>
          </a:p>
          <a:p>
            <a:pPr marL="0" marR="0" algn="l">
              <a:lnSpc>
                <a:spcPct val="107000"/>
              </a:lnSpc>
              <a:spcBef>
                <a:spcPts val="0"/>
              </a:spcBef>
              <a:spcAft>
                <a:spcPts val="800"/>
              </a:spcAft>
            </a:pPr>
            <a:r>
              <a:rPr lang="en-US" sz="1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Sponsorship Include:</a:t>
            </a:r>
            <a:endPar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1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Sponsorships:</a:t>
            </a:r>
            <a:r>
              <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Financial or in-kind support for our rides or events.</a:t>
            </a: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1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Event Hosting:</a:t>
            </a:r>
            <a:r>
              <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Co-host community events that promote cycling and wellness.</a:t>
            </a: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1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Resource Provision:</a:t>
            </a:r>
            <a:r>
              <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Donations of materials or services to enhance our rides.</a:t>
            </a: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1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Employee Volunteer Programs:</a:t>
            </a:r>
            <a:r>
              <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Encourage staff participation as pilot riders or event helpers.</a:t>
            </a: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1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Cross-Promotion:</a:t>
            </a:r>
            <a:r>
              <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Feature CWA in your marketing materials or social media.</a:t>
            </a:r>
          </a:p>
          <a:p>
            <a:pPr marL="0" marR="0" algn="l">
              <a:lnSpc>
                <a:spcPct val="107000"/>
              </a:lnSpc>
              <a:spcBef>
                <a:spcPts val="0"/>
              </a:spcBef>
              <a:spcAft>
                <a:spcPts val="800"/>
              </a:spcAft>
            </a:pPr>
            <a:r>
              <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 would love to discuss how we can work together to promote health and happiness within our community. Please feel free to reach out via email or phone at your convenience.</a:t>
            </a:r>
          </a:p>
          <a:p>
            <a:pPr algn="l">
              <a:lnSpc>
                <a:spcPct val="107000"/>
              </a:lnSpc>
              <a:spcBef>
                <a:spcPts val="0"/>
              </a:spcBef>
              <a:spcAft>
                <a:spcPts val="800"/>
              </a:spcAft>
            </a:pPr>
            <a:endPar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Bef>
                <a:spcPts val="0"/>
              </a:spcBef>
              <a:spcAft>
                <a:spcPts val="800"/>
              </a:spcAft>
            </a:pPr>
            <a:endPar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1049" name="Straight Connector 1048">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51" name="Rectangle 1050">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posing for a photo&#10;&#10;AI-generated content may be incorrect.">
            <a:extLst>
              <a:ext uri="{FF2B5EF4-FFF2-40B4-BE49-F238E27FC236}">
                <a16:creationId xmlns:a16="http://schemas.microsoft.com/office/drawing/2014/main" id="{F182A494-2515-4C4D-9690-2512ACD3A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082" y="1539880"/>
            <a:ext cx="4782806" cy="3187759"/>
          </a:xfrm>
          <a:prstGeom prst="rect">
            <a:avLst/>
          </a:prstGeom>
        </p:spPr>
      </p:pic>
    </p:spTree>
    <p:extLst>
      <p:ext uri="{BB962C8B-B14F-4D97-AF65-F5344CB8AC3E}">
        <p14:creationId xmlns:p14="http://schemas.microsoft.com/office/powerpoint/2010/main" val="404342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104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DA6F6D8-D20A-E454-D00F-5E91AC3F7A1C}"/>
              </a:ext>
            </a:extLst>
          </p:cNvPr>
          <p:cNvSpPr>
            <a:spLocks noGrp="1"/>
          </p:cNvSpPr>
          <p:nvPr>
            <p:ph type="subTitle" idx="1"/>
          </p:nvPr>
        </p:nvSpPr>
        <p:spPr>
          <a:xfrm>
            <a:off x="571410" y="906292"/>
            <a:ext cx="5665339" cy="1267176"/>
          </a:xfrm>
        </p:spPr>
        <p:txBody>
          <a:bodyPr>
            <a:noAutofit/>
          </a:bodyPr>
          <a:lstStyle/>
          <a:p>
            <a:pPr marL="0" marR="0" algn="l">
              <a:lnSpc>
                <a:spcPct val="107000"/>
              </a:lnSpc>
              <a:spcBef>
                <a:spcPts val="0"/>
              </a:spcBef>
              <a:spcAft>
                <a:spcPts val="800"/>
              </a:spcAft>
            </a:pPr>
            <a:r>
              <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Get Involved!</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Bef>
                <a:spcPts val="0"/>
              </a:spcBef>
              <a:spcAft>
                <a:spcPts val="800"/>
              </a:spcAft>
            </a:pP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Are you ready to </a:t>
            </a:r>
            <a:r>
              <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CWA HoCo </a:t>
            </a: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experience the joy of cycling? Are you ready to become a volunteer? </a:t>
            </a:r>
          </a:p>
          <a:p>
            <a:pPr algn="l"/>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Whether you want to participate as a rider or volunteer as a pilot, we invite you to join us on this exciting journey! Together, we can create lasting memories while promoting inclusivity in our community. For more information about how you can get involved or support our mission, please contact us today!</a:t>
            </a:r>
          </a:p>
          <a:p>
            <a:pPr algn="l"/>
            <a:endParaRPr lang="en-US"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Bef>
                <a:spcPts val="0"/>
              </a:spcBef>
              <a:spcAft>
                <a:spcPts val="800"/>
              </a:spcAft>
            </a:pPr>
            <a:r>
              <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Donations!</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Bef>
                <a:spcPts val="0"/>
              </a:spcBef>
              <a:spcAft>
                <a:spcPts val="800"/>
              </a:spcAft>
            </a:pP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Wants to donate? Please visit our </a:t>
            </a:r>
            <a:r>
              <a:rPr lang="en-US"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FundPage</a:t>
            </a: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site at ___</a:t>
            </a:r>
          </a:p>
          <a:p>
            <a:pPr marL="0" marR="0" algn="l">
              <a:lnSpc>
                <a:spcPct val="107000"/>
              </a:lnSpc>
              <a:spcBef>
                <a:spcPts val="0"/>
              </a:spcBef>
              <a:spcAft>
                <a:spcPts val="800"/>
              </a:spcAft>
            </a:pP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p>
          <a:p>
            <a:pPr marL="0" marR="0" algn="l">
              <a:lnSpc>
                <a:spcPct val="107000"/>
              </a:lnSpc>
              <a:spcBef>
                <a:spcPts val="0"/>
              </a:spcBef>
              <a:spcAft>
                <a:spcPts val="800"/>
              </a:spcAft>
            </a:pP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Let’s give and share the right to feel the wind in the hair of our residents!!</a:t>
            </a:r>
          </a:p>
          <a:p>
            <a:pPr algn="l"/>
            <a:endPar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1049" name="Straight Connector 1048">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51" name="Rectangle 1050">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4A2C09A-71D5-FC47-8EDC-DF8F04873594}"/>
              </a:ext>
            </a:extLst>
          </p:cNvPr>
          <p:cNvPicPr>
            <a:picLocks noChangeAspect="1"/>
          </p:cNvPicPr>
          <p:nvPr/>
        </p:nvPicPr>
        <p:blipFill>
          <a:blip r:embed="rId2"/>
          <a:stretch>
            <a:fillRect/>
          </a:stretch>
        </p:blipFill>
        <p:spPr>
          <a:xfrm>
            <a:off x="7633716" y="1754314"/>
            <a:ext cx="3581400" cy="3221355"/>
          </a:xfrm>
          <a:prstGeom prst="rect">
            <a:avLst/>
          </a:prstGeom>
        </p:spPr>
      </p:pic>
    </p:spTree>
    <p:extLst>
      <p:ext uri="{BB962C8B-B14F-4D97-AF65-F5344CB8AC3E}">
        <p14:creationId xmlns:p14="http://schemas.microsoft.com/office/powerpoint/2010/main" val="4072475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104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DA6F6D8-D20A-E454-D00F-5E91AC3F7A1C}"/>
              </a:ext>
            </a:extLst>
          </p:cNvPr>
          <p:cNvSpPr>
            <a:spLocks noGrp="1"/>
          </p:cNvSpPr>
          <p:nvPr>
            <p:ph type="subTitle" idx="1"/>
          </p:nvPr>
        </p:nvSpPr>
        <p:spPr>
          <a:xfrm>
            <a:off x="571410" y="906292"/>
            <a:ext cx="5665339" cy="1267176"/>
          </a:xfrm>
        </p:spPr>
        <p:txBody>
          <a:bodyPr>
            <a:noAutofit/>
          </a:bodyPr>
          <a:lstStyle/>
          <a:p>
            <a:pPr marL="0" marR="0" algn="l">
              <a:lnSpc>
                <a:spcPct val="107000"/>
              </a:lnSpc>
              <a:spcBef>
                <a:spcPts val="0"/>
              </a:spcBef>
              <a:spcAft>
                <a:spcPts val="800"/>
              </a:spcAft>
            </a:pPr>
            <a:r>
              <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Want to know more about Cycling Without Age?</a:t>
            </a:r>
          </a:p>
          <a:p>
            <a:pPr marL="0" marR="0" algn="l">
              <a:lnSpc>
                <a:spcPct val="107000"/>
              </a:lnSpc>
              <a:spcBef>
                <a:spcPts val="0"/>
              </a:spcBef>
              <a:spcAft>
                <a:spcPts val="800"/>
              </a:spcAft>
            </a:pPr>
            <a:endParaRPr lang="en-US" sz="1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Bef>
                <a:spcPts val="0"/>
              </a:spcBef>
              <a:spcAft>
                <a:spcPts val="800"/>
              </a:spcAft>
            </a:pP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hlinkClick r:id="rId2"/>
              </a:rPr>
              <a:t>Main website</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Bef>
                <a:spcPts val="0"/>
              </a:spcBef>
              <a:spcAft>
                <a:spcPts val="800"/>
              </a:spcAft>
            </a:pPr>
            <a:r>
              <a:rPr lang="en-US"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Short informative videos</a:t>
            </a:r>
          </a:p>
          <a:p>
            <a:pPr marL="0" marR="0" algn="l">
              <a:lnSpc>
                <a:spcPct val="107000"/>
              </a:lnSpc>
              <a:spcBef>
                <a:spcPts val="0"/>
              </a:spcBef>
              <a:spcAft>
                <a:spcPts val="800"/>
              </a:spcAft>
            </a:pPr>
            <a:r>
              <a:rPr lang="en-US"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Amazing Humans, Scotland</a:t>
            </a:r>
          </a:p>
          <a:p>
            <a:pPr marL="0" marR="0" algn="l">
              <a:lnSpc>
                <a:spcPct val="107000"/>
              </a:lnSpc>
              <a:spcBef>
                <a:spcPts val="0"/>
              </a:spcBef>
              <a:spcAft>
                <a:spcPts val="800"/>
              </a:spcAft>
            </a:pP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Singapore</a:t>
            </a:r>
          </a:p>
          <a:p>
            <a:pPr marL="0" marR="0" algn="l">
              <a:lnSpc>
                <a:spcPct val="107000"/>
              </a:lnSpc>
              <a:spcBef>
                <a:spcPts val="0"/>
              </a:spcBef>
              <a:spcAft>
                <a:spcPts val="800"/>
              </a:spcAft>
            </a:pPr>
            <a:r>
              <a:rPr lang="en-US"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The Great Escape</a:t>
            </a:r>
          </a:p>
          <a:p>
            <a:pPr marL="0" marR="0" algn="l">
              <a:lnSpc>
                <a:spcPct val="107000"/>
              </a:lnSpc>
              <a:spcBef>
                <a:spcPts val="0"/>
              </a:spcBef>
              <a:spcAft>
                <a:spcPts val="800"/>
              </a:spcAft>
            </a:pPr>
            <a:r>
              <a:rPr lang="en-US"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PBS video</a:t>
            </a:r>
          </a:p>
          <a:p>
            <a:pPr marL="0" marR="0" algn="l">
              <a:lnSpc>
                <a:spcPct val="107000"/>
              </a:lnSpc>
              <a:spcBef>
                <a:spcPts val="0"/>
              </a:spcBef>
              <a:spcAft>
                <a:spcPts val="800"/>
              </a:spcAft>
            </a:pPr>
            <a:r>
              <a:rPr lang="en-US"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Riding through time</a:t>
            </a:r>
          </a:p>
          <a:p>
            <a:pPr marL="0" marR="0" algn="l">
              <a:lnSpc>
                <a:spcPct val="107000"/>
              </a:lnSpc>
              <a:spcBef>
                <a:spcPts val="0"/>
              </a:spcBef>
              <a:spcAft>
                <a:spcPts val="800"/>
              </a:spcAft>
            </a:pP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Bef>
                <a:spcPts val="0"/>
              </a:spcBef>
              <a:spcAft>
                <a:spcPts val="800"/>
              </a:spcAft>
            </a:pPr>
            <a:endParaRPr lang="en-US"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Bef>
                <a:spcPts val="0"/>
              </a:spcBef>
              <a:spcAft>
                <a:spcPts val="800"/>
              </a:spcAft>
            </a:pP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gn="l"/>
            <a:endPar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1049" name="Straight Connector 1048">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51" name="Rectangle 1050">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and person on a bicycle&#10;&#10;AI-generated content may be incorrect.">
            <a:extLst>
              <a:ext uri="{FF2B5EF4-FFF2-40B4-BE49-F238E27FC236}">
                <a16:creationId xmlns:a16="http://schemas.microsoft.com/office/drawing/2014/main" id="{72BEDEA4-894D-45C4-3034-FB600D87D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867" y="1934746"/>
            <a:ext cx="4149723" cy="2630904"/>
          </a:xfrm>
          <a:prstGeom prst="rect">
            <a:avLst/>
          </a:prstGeom>
        </p:spPr>
      </p:pic>
    </p:spTree>
    <p:extLst>
      <p:ext uri="{BB962C8B-B14F-4D97-AF65-F5344CB8AC3E}">
        <p14:creationId xmlns:p14="http://schemas.microsoft.com/office/powerpoint/2010/main" val="1087135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TotalTime>
  <Words>847</Words>
  <Application>Microsoft Office PowerPoint</Application>
  <PresentationFormat>Widescreen</PresentationFormat>
  <Paragraphs>54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Albertorio, Juan R. (CDC/OD/OPHDST/NCHS)</dc:creator>
  <cp:lastModifiedBy>Albertorio, Juan R. (CDC/OD/OPHDST/NCHS)</cp:lastModifiedBy>
  <cp:revision>2</cp:revision>
  <dcterms:created xsi:type="dcterms:W3CDTF">2025-02-28T19:35:25Z</dcterms:created>
  <dcterms:modified xsi:type="dcterms:W3CDTF">2025-03-03T14:55:24Z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2025-02-28T20:13:10Z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b4a6ab82-21e1-41a2-9dda-9a9ce0b0586f</vt:lpwstr>
  </property>
  <property fmtid="{D5CDD505-2E9C-101B-9397-08002B2CF9AE}" pid="8" name="MSIP_Label_8af03ff0-41c5-4c41-b55e-fabb8fae94be_ContentBits">
    <vt:lpwstr>0</vt:lpwstr>
  </property>
</Properties>
</file>